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notesMasterIdLst>
    <p:notesMasterId r:id="rId2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222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4A4E69">
              <a:alpha val="7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小红书运营密码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2834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基于小红书平台从零到爆款、从变现到规模化的完整方法论体系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封面公式：拼图 + 花字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3931920" cy="2011680"/>
          </a:xfrm>
          <a:prstGeom prst="roundRect">
            <a:avLst>
              <a:gd name="adj" fmla="val 4545"/>
            </a:avLst>
          </a:prstGeom>
          <a:solidFill>
            <a:srgbClr val="22223B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801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拼图规格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40080" y="1828800"/>
            <a:ext cx="1097280" cy="1097280"/>
          </a:xfrm>
          <a:prstGeom prst="roundRect">
            <a:avLst>
              <a:gd name="adj" fmla="val 6667"/>
            </a:avLst>
          </a:prstGeom>
          <a:solidFill>
            <a:srgbClr val="4A4E69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96596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9张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40080" y="246888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适合攻略类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874520" y="1828800"/>
            <a:ext cx="1097280" cy="1097280"/>
          </a:xfrm>
          <a:prstGeom prst="roundRect">
            <a:avLst>
              <a:gd name="adj" fmla="val 6667"/>
            </a:avLst>
          </a:prstGeom>
          <a:solidFill>
            <a:srgbClr val="4A4E69"/>
          </a:solidFill>
          <a:ln/>
        </p:spPr>
      </p:sp>
      <p:sp>
        <p:nvSpPr>
          <p:cNvPr id="10" name="Text 8"/>
          <p:cNvSpPr/>
          <p:nvPr/>
        </p:nvSpPr>
        <p:spPr>
          <a:xfrm>
            <a:off x="1874520" y="196596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6张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874520" y="246888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适合合集类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108960" y="1828800"/>
            <a:ext cx="1097280" cy="1097280"/>
          </a:xfrm>
          <a:prstGeom prst="roundRect">
            <a:avLst>
              <a:gd name="adj" fmla="val 6667"/>
            </a:avLst>
          </a:prstGeom>
          <a:solidFill>
            <a:srgbClr val="4A4E69"/>
          </a:solidFill>
          <a:ln/>
        </p:spPr>
      </p:sp>
      <p:sp>
        <p:nvSpPr>
          <p:cNvPr id="13" name="Text 11"/>
          <p:cNvSpPr/>
          <p:nvPr/>
        </p:nvSpPr>
        <p:spPr>
          <a:xfrm>
            <a:off x="3108960" y="196596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4张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3108960" y="246888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适合对比类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0" y="1097280"/>
            <a:ext cx="4114800" cy="201168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0" y="128016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花字规则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4846320" y="1783080"/>
            <a:ext cx="182880" cy="182880"/>
          </a:xfrm>
          <a:prstGeom prst="ellipse">
            <a:avLst/>
          </a:prstGeom>
          <a:solidFill>
            <a:srgbClr val="9A8C98"/>
          </a:solidFill>
          <a:ln/>
        </p:spPr>
      </p:sp>
      <p:sp>
        <p:nvSpPr>
          <p:cNvPr id="18" name="Text 16"/>
          <p:cNvSpPr/>
          <p:nvPr/>
        </p:nvSpPr>
        <p:spPr>
          <a:xfrm>
            <a:off x="5120640" y="173736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颜色鲜艳醒目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846320" y="2103120"/>
            <a:ext cx="182880" cy="182880"/>
          </a:xfrm>
          <a:prstGeom prst="ellipse">
            <a:avLst/>
          </a:prstGeom>
          <a:solidFill>
            <a:srgbClr val="9A8C98"/>
          </a:solidFill>
          <a:ln/>
        </p:spPr>
      </p:sp>
      <p:sp>
        <p:nvSpPr>
          <p:cNvPr id="20" name="Text 18"/>
          <p:cNvSpPr/>
          <p:nvPr/>
        </p:nvSpPr>
        <p:spPr>
          <a:xfrm>
            <a:off x="5120640" y="20574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重点用红色突出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846320" y="2423160"/>
            <a:ext cx="182880" cy="182880"/>
          </a:xfrm>
          <a:prstGeom prst="ellipse">
            <a:avLst/>
          </a:prstGeom>
          <a:solidFill>
            <a:srgbClr val="9A8C98"/>
          </a:solidFill>
          <a:ln/>
        </p:spPr>
      </p:sp>
      <p:sp>
        <p:nvSpPr>
          <p:cNvPr id="22" name="Text 20"/>
          <p:cNvSpPr/>
          <p:nvPr/>
        </p:nvSpPr>
        <p:spPr>
          <a:xfrm>
            <a:off x="5120640" y="23774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文字简洁有力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846320" y="2743200"/>
            <a:ext cx="182880" cy="182880"/>
          </a:xfrm>
          <a:prstGeom prst="ellipse">
            <a:avLst/>
          </a:prstGeom>
          <a:solidFill>
            <a:srgbClr val="9A8C98"/>
          </a:solidFill>
          <a:ln/>
        </p:spPr>
      </p:sp>
      <p:sp>
        <p:nvSpPr>
          <p:cNvPr id="24" name="Text 22"/>
          <p:cNvSpPr/>
          <p:nvPr/>
        </p:nvSpPr>
        <p:spPr>
          <a:xfrm>
            <a:off x="5120640" y="269748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位置醒目不遮挡主体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32918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标题公式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457200" y="3749040"/>
            <a:ext cx="8229600" cy="1097280"/>
          </a:xfrm>
          <a:prstGeom prst="roundRect">
            <a:avLst>
              <a:gd name="adj" fmla="val 8333"/>
            </a:avLst>
          </a:prstGeom>
          <a:solidFill>
            <a:srgbClr val="4A4E69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388620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【开头】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40080" y="42519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重复关键词 + 建立联系 + 强调词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83280" y="388620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【中间】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3383280" y="42519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过渡句 + 表情 + "·"分段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126480" y="388620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【结尾】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126480" y="42519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号召互动 + @官方号 + 话题标签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发布时间：4个高峰时段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1188720"/>
            <a:ext cx="365760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14400" y="1508760"/>
            <a:ext cx="731520" cy="731520"/>
          </a:xfrm>
          <a:prstGeom prst="ellipse">
            <a:avLst/>
          </a:prstGeom>
          <a:solidFill>
            <a:srgbClr val="22223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5087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☀️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828800" y="14630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工作日午间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828800" y="19659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12:00-13:30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754880" y="1188720"/>
            <a:ext cx="365760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029200" y="1508760"/>
            <a:ext cx="731520" cy="731520"/>
          </a:xfrm>
          <a:prstGeom prst="ellipse">
            <a:avLst/>
          </a:prstGeom>
          <a:solidFill>
            <a:srgbClr val="22223B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0" y="15087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🌅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5943600" y="14630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工作日下班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0" y="19659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18:00-19:30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40080" y="2834640"/>
            <a:ext cx="365760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14400" y="3154680"/>
            <a:ext cx="731520" cy="731520"/>
          </a:xfrm>
          <a:prstGeom prst="ellipse">
            <a:avLst/>
          </a:prstGeom>
          <a:solidFill>
            <a:srgbClr val="22223B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31546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🌤️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1828800" y="31089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周末上午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828800" y="36118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10:00-11:00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754880" y="2834640"/>
            <a:ext cx="365760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29200" y="3154680"/>
            <a:ext cx="731520" cy="731520"/>
          </a:xfrm>
          <a:prstGeom prst="ellipse">
            <a:avLst/>
          </a:prstGeom>
          <a:solidFill>
            <a:srgbClr val="22223B"/>
          </a:solidFill>
          <a:ln/>
        </p:spPr>
      </p:sp>
      <p:sp>
        <p:nvSpPr>
          <p:cNvPr id="21" name="Text 19"/>
          <p:cNvSpPr/>
          <p:nvPr/>
        </p:nvSpPr>
        <p:spPr>
          <a:xfrm>
            <a:off x="5029200" y="31546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🌙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5943600" y="31089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周末晚间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943600" y="36118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20:00-21:00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57200" y="4572000"/>
            <a:ext cx="8229600" cy="411480"/>
          </a:xfrm>
          <a:prstGeom prst="roundRect">
            <a:avLst>
              <a:gd name="adj" fmla="val 11111"/>
            </a:avLst>
          </a:prstGeom>
          <a:solidFill>
            <a:srgbClr val="4A4E69"/>
          </a:solidFill>
          <a:ln/>
        </p:spPr>
      </p:sp>
      <p:sp>
        <p:nvSpPr>
          <p:cNvPr id="25" name="Text 23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发布时间要求：正文500-800字，图片3-9张内页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A4E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94560"/>
            <a:ext cx="9144000" cy="731520"/>
          </a:xfrm>
          <a:prstGeom prst="rect">
            <a:avLst/>
          </a:prstGeom>
          <a:solidFill>
            <a:srgbClr val="9A8C98">
              <a:alpha val="5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4630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关键词密码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4864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让算法找到你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四类关键词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5156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23444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行业领域词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194560" y="123444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大领域词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教育、美妆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760720" y="1280160"/>
            <a:ext cx="731520" cy="365760"/>
          </a:xfrm>
          <a:prstGeom prst="roundRect">
            <a:avLst>
              <a:gd name="adj" fmla="val 12500"/>
            </a:avLst>
          </a:prstGeom>
          <a:solidFill>
            <a:srgbClr val="22223B"/>
          </a:solidFill>
          <a:ln/>
        </p:spPr>
      </p:sp>
      <p:sp>
        <p:nvSpPr>
          <p:cNvPr id="9" name="Text 7"/>
          <p:cNvSpPr/>
          <p:nvPr/>
        </p:nvSpPr>
        <p:spPr>
          <a:xfrm>
            <a:off x="5760720" y="128016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极高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675120" y="12344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成熟期(粉丝&gt;5000)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01168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F2E9E4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19456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细分领域词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194560" y="219456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二级细分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657600" y="21945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小学数学、护肤成分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760720" y="2240280"/>
            <a:ext cx="731520" cy="365760"/>
          </a:xfrm>
          <a:prstGeom prst="roundRect">
            <a:avLst>
              <a:gd name="adj" fmla="val 12500"/>
            </a:avLst>
          </a:prstGeom>
          <a:solidFill>
            <a:srgbClr val="9A8C98"/>
          </a:solidFill>
          <a:ln/>
        </p:spPr>
      </p:sp>
      <p:sp>
        <p:nvSpPr>
          <p:cNvPr id="16" name="Text 14"/>
          <p:cNvSpPr/>
          <p:nvPr/>
        </p:nvSpPr>
        <p:spPr>
          <a:xfrm>
            <a:off x="5760720" y="224028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中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675120" y="21945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成长期首选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297180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31546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产品营销词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2194560" y="315468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竞品/产品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657600" y="31546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兰蔻粉底液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760720" y="3200400"/>
            <a:ext cx="731520" cy="365760"/>
          </a:xfrm>
          <a:prstGeom prst="roundRect">
            <a:avLst>
              <a:gd name="adj" fmla="val 12500"/>
            </a:avLst>
          </a:prstGeom>
          <a:solidFill>
            <a:srgbClr val="22223B"/>
          </a:solidFill>
          <a:ln/>
        </p:spPr>
      </p:sp>
      <p:sp>
        <p:nvSpPr>
          <p:cNvPr id="23" name="Text 21"/>
          <p:cNvSpPr/>
          <p:nvPr/>
        </p:nvSpPr>
        <p:spPr>
          <a:xfrm>
            <a:off x="5760720" y="320040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高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675120" y="31546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变现期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393192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F2E9E4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" y="411480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营销需求词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2194560" y="4114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场景/痛点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657600" y="41148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必备、合集、如何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5760720" y="4160520"/>
            <a:ext cx="731520" cy="365760"/>
          </a:xfrm>
          <a:prstGeom prst="roundRect">
            <a:avLst>
              <a:gd name="adj" fmla="val 12500"/>
            </a:avLst>
          </a:prstGeom>
          <a:solidFill>
            <a:srgbClr val="9A8C98"/>
          </a:solidFill>
          <a:ln/>
        </p:spPr>
      </p:sp>
      <p:sp>
        <p:nvSpPr>
          <p:cNvPr id="30" name="Text 28"/>
          <p:cNvSpPr/>
          <p:nvPr/>
        </p:nvSpPr>
        <p:spPr>
          <a:xfrm>
            <a:off x="5760720" y="416052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中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675120" y="41148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全周期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57200" y="4572000"/>
            <a:ext cx="8229600" cy="411480"/>
          </a:xfrm>
          <a:prstGeom prst="roundRect">
            <a:avLst>
              <a:gd name="adj" fmla="val 11111"/>
            </a:avLst>
          </a:prstGeom>
          <a:solidFill>
            <a:srgbClr val="22223B"/>
          </a:solidFill>
          <a:ln/>
        </p:spPr>
      </p:sp>
      <p:sp>
        <p:nvSpPr>
          <p:cNvPr id="33" name="Text 31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新手选择：优先选细分领域关键词，竞争适中，精准用户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关键词布局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2011680" cy="21945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97280"/>
            <a:ext cx="2011680" cy="548640"/>
          </a:xfrm>
          <a:prstGeom prst="roundRect">
            <a:avLst>
              <a:gd name="adj" fmla="val 16667"/>
            </a:avLst>
          </a:prstGeom>
          <a:solidFill>
            <a:srgbClr val="22223B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9728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标题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18288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1-2个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48640" y="26060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必须含核心关键词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606040" y="1097280"/>
            <a:ext cx="2011680" cy="21945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606040" y="1097280"/>
            <a:ext cx="2011680" cy="548640"/>
          </a:xfrm>
          <a:prstGeom prst="roundRect">
            <a:avLst>
              <a:gd name="adj" fmla="val 16667"/>
            </a:avLst>
          </a:prstGeom>
          <a:solidFill>
            <a:srgbClr val="22223B"/>
          </a:solidFill>
          <a:ln/>
        </p:spPr>
      </p:sp>
      <p:sp>
        <p:nvSpPr>
          <p:cNvPr id="11" name="Text 9"/>
          <p:cNvSpPr/>
          <p:nvPr/>
        </p:nvSpPr>
        <p:spPr>
          <a:xfrm>
            <a:off x="2606040" y="109728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正文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606040" y="18288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3-5次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2697480" y="26060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重复关键词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754880" y="1097280"/>
            <a:ext cx="2011680" cy="21945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754880" y="1097280"/>
            <a:ext cx="2011680" cy="548640"/>
          </a:xfrm>
          <a:prstGeom prst="roundRect">
            <a:avLst>
              <a:gd name="adj" fmla="val 16667"/>
            </a:avLst>
          </a:prstGeom>
          <a:solidFill>
            <a:srgbClr val="22223B"/>
          </a:solidFill>
          <a:ln/>
        </p:spPr>
      </p:sp>
      <p:sp>
        <p:nvSpPr>
          <p:cNvPr id="16" name="Text 14"/>
          <p:cNvSpPr/>
          <p:nvPr/>
        </p:nvSpPr>
        <p:spPr>
          <a:xfrm>
            <a:off x="4754880" y="109728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图片标签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754880" y="18288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2-4个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4846320" y="26060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标签关键词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903720" y="1097280"/>
            <a:ext cx="2011680" cy="21945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903720" y="1097280"/>
            <a:ext cx="2011680" cy="548640"/>
          </a:xfrm>
          <a:prstGeom prst="roundRect">
            <a:avLst>
              <a:gd name="adj" fmla="val 16667"/>
            </a:avLst>
          </a:prstGeom>
          <a:solidFill>
            <a:srgbClr val="22223B"/>
          </a:solidFill>
          <a:ln/>
        </p:spPr>
      </p:sp>
      <p:sp>
        <p:nvSpPr>
          <p:cNvPr id="21" name="Text 19"/>
          <p:cNvSpPr/>
          <p:nvPr/>
        </p:nvSpPr>
        <p:spPr>
          <a:xfrm>
            <a:off x="6903720" y="109728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话题标签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903720" y="18288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3-5个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6995160" y="26060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结尾话题标签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34747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搜索排名优化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457200" y="3931920"/>
            <a:ext cx="8229600" cy="1005840"/>
          </a:xfrm>
          <a:prstGeom prst="roundRect">
            <a:avLst>
              <a:gd name="adj" fmla="val 9091"/>
            </a:avLst>
          </a:prstGeom>
          <a:solidFill>
            <a:srgbClr val="4A4E69"/>
          </a:solidFill>
          <a:ln/>
        </p:spPr>
      </p:sp>
      <p:sp>
        <p:nvSpPr>
          <p:cNvPr id="26" name="Shape 24"/>
          <p:cNvSpPr/>
          <p:nvPr/>
        </p:nvSpPr>
        <p:spPr>
          <a:xfrm>
            <a:off x="640080" y="4160520"/>
            <a:ext cx="274320" cy="274320"/>
          </a:xfrm>
          <a:prstGeom prst="ellipse">
            <a:avLst/>
          </a:prstGeom>
          <a:solidFill>
            <a:srgbClr val="9A8C98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41605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005840" y="41148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搜索热度：选择高热度关键词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3383280" y="4160520"/>
            <a:ext cx="274320" cy="274320"/>
          </a:xfrm>
          <a:prstGeom prst="ellipse">
            <a:avLst/>
          </a:prstGeom>
          <a:solidFill>
            <a:srgbClr val="9A8C98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41605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749040" y="41148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内容贴合度：确保关键词与内容高度相关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6126480" y="4160520"/>
            <a:ext cx="274320" cy="274320"/>
          </a:xfrm>
          <a:prstGeom prst="ellipse">
            <a:avLst/>
          </a:prstGeom>
          <a:solidFill>
            <a:srgbClr val="9A8C98"/>
          </a:solidFill>
          <a:ln/>
        </p:spPr>
      </p:sp>
      <p:sp>
        <p:nvSpPr>
          <p:cNvPr id="33" name="Text 31"/>
          <p:cNvSpPr/>
          <p:nvPr/>
        </p:nvSpPr>
        <p:spPr>
          <a:xfrm>
            <a:off x="6126480" y="41605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92240" y="41148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关键词布局：标题、正文、标签都要布局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A4E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94560"/>
            <a:ext cx="9144000" cy="731520"/>
          </a:xfrm>
          <a:prstGeom prst="rect">
            <a:avLst/>
          </a:prstGeom>
          <a:solidFill>
            <a:srgbClr val="9A8C98">
              <a:alpha val="5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4630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流量密码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4864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穿透流量池的层级跃迁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流量池机制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51560"/>
            <a:ext cx="1371600" cy="777240"/>
          </a:xfrm>
          <a:prstGeom prst="roundRect">
            <a:avLst>
              <a:gd name="adj" fmla="val 9412"/>
            </a:avLst>
          </a:prstGeom>
          <a:solidFill>
            <a:srgbClr val="4A4E69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4300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L1 初始池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曝光 100-300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011680" y="1188720"/>
            <a:ext cx="2011680" cy="502920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6350">
            <a:solidFill>
              <a:srgbClr val="22223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0" y="118872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阈值: 300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114800" y="118872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初始流量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554480" y="169164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457200" y="1965960"/>
            <a:ext cx="1920240" cy="777240"/>
          </a:xfrm>
          <a:prstGeom prst="roundRect">
            <a:avLst>
              <a:gd name="adj" fmla="val 9412"/>
            </a:avLst>
          </a:prstGeom>
          <a:solidFill>
            <a:srgbClr val="4A4E69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05740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L2 初级池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8640" y="237744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曝光 1000-3000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560320" y="2103120"/>
            <a:ext cx="2011680" cy="502920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6350">
            <a:solidFill>
              <a:srgbClr val="22223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60320" y="210312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阈值: 1000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663440" y="210312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小爆款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103120" y="260604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457200" y="2880360"/>
            <a:ext cx="2468880" cy="777240"/>
          </a:xfrm>
          <a:prstGeom prst="roundRect">
            <a:avLst>
              <a:gd name="adj" fmla="val 9412"/>
            </a:avLst>
          </a:prstGeom>
          <a:solidFill>
            <a:srgbClr val="4A4E69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7180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L3 中级池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" y="329184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曝光 10000+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108960" y="3017520"/>
            <a:ext cx="2011680" cy="502920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6350">
            <a:solidFill>
              <a:srgbClr val="22223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08960" y="301752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阈值: 5000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212080" y="301752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爆款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651760" y="352044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2000" dirty="0"/>
          </a:p>
        </p:txBody>
      </p:sp>
      <p:sp>
        <p:nvSpPr>
          <p:cNvPr id="25" name="Shape 23"/>
          <p:cNvSpPr/>
          <p:nvPr/>
        </p:nvSpPr>
        <p:spPr>
          <a:xfrm>
            <a:off x="457200" y="3794760"/>
            <a:ext cx="3017520" cy="777240"/>
          </a:xfrm>
          <a:prstGeom prst="roundRect">
            <a:avLst>
              <a:gd name="adj" fmla="val 9412"/>
            </a:avLst>
          </a:prstGeom>
          <a:solidFill>
            <a:srgbClr val="22223B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388620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L4 高级池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48640" y="420624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曝光 100000+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657600" y="3931920"/>
            <a:ext cx="2011680" cy="502920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6350">
            <a:solidFill>
              <a:srgbClr val="22223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57600" y="393192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阈值: 10000+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760720" y="393192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大爆款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457200" y="4572000"/>
            <a:ext cx="8229600" cy="411480"/>
          </a:xfrm>
          <a:prstGeom prst="roundRect">
            <a:avLst>
              <a:gd name="adj" fmla="val 11111"/>
            </a:avLst>
          </a:prstGeom>
          <a:solidFill>
            <a:srgbClr val="22223B"/>
          </a:solidFill>
          <a:ln/>
        </p:spPr>
      </p:sp>
      <p:sp>
        <p:nvSpPr>
          <p:cNvPr id="32" name="Text 30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互动量 ≥ 阈值 → 逐级跃迁  |  互动量 &lt; 阈值 → 停止推荐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笔记升级路径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0584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188720"/>
            <a:ext cx="457200" cy="457200"/>
          </a:xfrm>
          <a:prstGeom prst="ellipse">
            <a:avLst/>
          </a:prstGeom>
          <a:solidFill>
            <a:srgbClr val="22223B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016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发布后进入初始流量池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80160" y="141732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发布 → 平台审核 → 获得初始曝光(100-300)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0080" y="2148840"/>
            <a:ext cx="457200" cy="457200"/>
          </a:xfrm>
          <a:prstGeom prst="ellipse">
            <a:avLst/>
          </a:prstGeom>
          <a:solidFill>
            <a:srgbClr val="22223B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148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280160" y="20574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人工干预触发初始评判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80160" y="237744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人工干预(10人互动) → 进入初始评判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92608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0080" y="3108960"/>
            <a:ext cx="457200" cy="457200"/>
          </a:xfrm>
          <a:prstGeom prst="ellipse">
            <a:avLst/>
          </a:prstGeom>
          <a:solidFill>
            <a:srgbClr val="22223B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280160" y="30175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突破L1阈值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80160" y="333756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互动量≥300 → 进入L1池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互动量&lt;300 → 停止推荐 → 复盘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88620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40080" y="4069080"/>
            <a:ext cx="457200" cy="457200"/>
          </a:xfrm>
          <a:prstGeom prst="ellipse">
            <a:avLst/>
          </a:prstGeom>
          <a:solidFill>
            <a:srgbClr val="22223B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40690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280160" y="39776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逐级跃迁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280160" y="429768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L1池≥1000 → L2池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L2池≥5000 → L3池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以此类推...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4572000"/>
            <a:ext cx="8229600" cy="411480"/>
          </a:xfrm>
          <a:prstGeom prst="roundRect">
            <a:avLst>
              <a:gd name="adj" fmla="val 11111"/>
            </a:avLst>
          </a:prstGeom>
          <a:solidFill>
            <a:srgbClr val="4A4E69"/>
          </a:solidFill>
          <a:ln/>
        </p:spPr>
      </p:sp>
      <p:sp>
        <p:nvSpPr>
          <p:cNvPr id="25" name="Text 23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停止推荐条件：某层级互动量低于阈值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流量入口分布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402336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97280"/>
            <a:ext cx="1371600" cy="1371600"/>
          </a:xfrm>
          <a:prstGeom prst="roundRect">
            <a:avLst>
              <a:gd name="adj" fmla="val 6667"/>
            </a:avLst>
          </a:prstGeom>
          <a:solidFill>
            <a:srgbClr val="22223B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972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发现入口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011680" y="14173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大数据个性化推荐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011680" y="18745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适用：内容曝光主渠道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1097280"/>
            <a:ext cx="1371600" cy="1371600"/>
          </a:xfrm>
          <a:prstGeom prst="roundRect">
            <a:avLst>
              <a:gd name="adj" fmla="val 6667"/>
            </a:avLst>
          </a:prstGeom>
          <a:solidFill>
            <a:srgbClr val="22223B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10972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关注入口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309360" y="14173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粉丝信息流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309360" y="18745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适用：粉丝积累后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743200"/>
            <a:ext cx="402336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2743200"/>
            <a:ext cx="1371600" cy="1371600"/>
          </a:xfrm>
          <a:prstGeom prst="roundRect">
            <a:avLst>
              <a:gd name="adj" fmla="val 6667"/>
            </a:avLst>
          </a:prstGeom>
          <a:solidFill>
            <a:srgbClr val="22223B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274320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搜索入口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011680" y="30632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关键词匹配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011680" y="3520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适用：关键词优化后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2743200"/>
            <a:ext cx="402336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754880" y="2743200"/>
            <a:ext cx="1371600" cy="1371600"/>
          </a:xfrm>
          <a:prstGeom prst="roundRect">
            <a:avLst>
              <a:gd name="adj" fmla="val 6667"/>
            </a:avLst>
          </a:prstGeom>
          <a:solidFill>
            <a:srgbClr val="22223B"/>
          </a:solidFill>
          <a:ln/>
        </p:spPr>
      </p:sp>
      <p:sp>
        <p:nvSpPr>
          <p:cNvPr id="21" name="Text 19"/>
          <p:cNvSpPr/>
          <p:nvPr/>
        </p:nvSpPr>
        <p:spPr>
          <a:xfrm>
            <a:off x="4754880" y="274320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位置入口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309360" y="30632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同城推荐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309360" y="3520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适用：同城业务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4572000"/>
            <a:ext cx="8229600" cy="411480"/>
          </a:xfrm>
          <a:prstGeom prst="roundRect">
            <a:avLst>
              <a:gd name="adj" fmla="val 11111"/>
            </a:avLst>
          </a:prstGeom>
          <a:solidFill>
            <a:srgbClr val="4A4E69"/>
          </a:solidFill>
          <a:ln/>
        </p:spPr>
      </p:sp>
      <p:sp>
        <p:nvSpPr>
          <p:cNvPr id="25" name="Text 23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社交裂变触发：收藏量或分享量 &gt;10000 时，获得额外曝光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A4E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94560"/>
            <a:ext cx="9144000" cy="731520"/>
          </a:xfrm>
          <a:prstGeom prst="rect">
            <a:avLst/>
          </a:prstGeom>
          <a:solidFill>
            <a:srgbClr val="9A8C98">
              <a:alpha val="5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4630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等级密码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4864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账号权重的积累法则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目录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22223B"/>
          </a:solidFill>
          <a:ln/>
        </p:spPr>
      </p:sp>
      <p:sp>
        <p:nvSpPr>
          <p:cNvPr id="4" name="Text 2"/>
          <p:cNvSpPr/>
          <p:nvPr/>
        </p:nvSpPr>
        <p:spPr>
          <a:xfrm>
            <a:off x="685800" y="141732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43000" y="13716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定位密码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16916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找到你的专属赛道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846320" y="128016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22223B"/>
          </a:solidFill>
          <a:ln/>
        </p:spPr>
      </p:sp>
      <p:sp>
        <p:nvSpPr>
          <p:cNvPr id="8" name="Text 6"/>
          <p:cNvSpPr/>
          <p:nvPr/>
        </p:nvSpPr>
        <p:spPr>
          <a:xfrm>
            <a:off x="4983480" y="141732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40680" y="13716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内容密码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440680" y="16916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爆款笔记的诞生公式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19456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22223B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233172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143000" y="22860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关键词密码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43000" y="26060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让算法找到你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846320" y="219456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22223B"/>
          </a:solidFill>
          <a:ln/>
        </p:spPr>
      </p:sp>
      <p:sp>
        <p:nvSpPr>
          <p:cNvPr id="16" name="Text 14"/>
          <p:cNvSpPr/>
          <p:nvPr/>
        </p:nvSpPr>
        <p:spPr>
          <a:xfrm>
            <a:off x="4983480" y="233172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5440680" y="22860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流量密码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440680" y="26060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穿透流量池的层级跃迁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310896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22223B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324612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1143000" y="32004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等级密码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143000" y="35204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账号权重的积累法则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46320" y="310896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22223B"/>
          </a:solidFill>
          <a:ln/>
        </p:spPr>
      </p:sp>
      <p:sp>
        <p:nvSpPr>
          <p:cNvPr id="24" name="Text 22"/>
          <p:cNvSpPr/>
          <p:nvPr/>
        </p:nvSpPr>
        <p:spPr>
          <a:xfrm>
            <a:off x="4983480" y="324612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5440680" y="32004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变现密码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440680" y="35204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找到你的盈利模式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48640" y="402336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22223B"/>
          </a:solidFill>
          <a:ln/>
        </p:spPr>
      </p:sp>
      <p:sp>
        <p:nvSpPr>
          <p:cNvPr id="28" name="Text 26"/>
          <p:cNvSpPr/>
          <p:nvPr/>
        </p:nvSpPr>
        <p:spPr>
          <a:xfrm>
            <a:off x="685800" y="416052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1143000" y="41148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团队密码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143000" y="44348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从单打独斗到规模化运营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846320" y="402336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22223B"/>
          </a:solidFill>
          <a:ln/>
        </p:spPr>
      </p:sp>
      <p:sp>
        <p:nvSpPr>
          <p:cNvPr id="32" name="Text 30"/>
          <p:cNvSpPr/>
          <p:nvPr/>
        </p:nvSpPr>
        <p:spPr>
          <a:xfrm>
            <a:off x="4983480" y="416052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5440680" y="41148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运营红线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5440680" y="44348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必须遵守的禁规则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账号等级体系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05840"/>
            <a:ext cx="4023360" cy="64008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94360" y="114300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尿布薯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114300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1篇笔记+1互动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783080"/>
            <a:ext cx="4023360" cy="64008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92024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奶瓶薯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828800" y="19202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1篇+5收藏/10赞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560320"/>
            <a:ext cx="4023360" cy="64008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6974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困困薯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828800" y="269748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3篇+5收藏/10赞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337560"/>
            <a:ext cx="4023360" cy="64008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347472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泡泡薯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828800" y="347472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5篇+10收藏/50赞+1篇话题视频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4114800"/>
            <a:ext cx="4023360" cy="64008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425196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甜筒薯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828800" y="425196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12篇+10收藏/50赞+3篇话题视频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1005840"/>
            <a:ext cx="4023360" cy="64008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92040" y="114300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小马薯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126480" y="114300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50篇+10收藏/50赞+5篇话题视频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54880" y="1783080"/>
            <a:ext cx="4023360" cy="64008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92040" y="192024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文化薯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126480" y="19202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100篇 或 9篇话题视频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54880" y="2560320"/>
            <a:ext cx="4023360" cy="640080"/>
          </a:xfrm>
          <a:prstGeom prst="roundRect">
            <a:avLst>
              <a:gd name="adj" fmla="val 8571"/>
            </a:avLst>
          </a:prstGeom>
          <a:solidFill>
            <a:srgbClr val="22223B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92040" y="26974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铜冠薯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126480" y="269748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300篇 或 12篇话题视频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754880" y="3337560"/>
            <a:ext cx="4023360" cy="640080"/>
          </a:xfrm>
          <a:prstGeom prst="roundRect">
            <a:avLst>
              <a:gd name="adj" fmla="val 8571"/>
            </a:avLst>
          </a:prstGeom>
          <a:solidFill>
            <a:srgbClr val="22223B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92040" y="347472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银冠薯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126480" y="347472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500篇 或 15篇话题视频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4114800"/>
            <a:ext cx="4023360" cy="640080"/>
          </a:xfrm>
          <a:prstGeom prst="roundRect">
            <a:avLst>
              <a:gd name="adj" fmla="val 8571"/>
            </a:avLst>
          </a:prstGeom>
          <a:solidFill>
            <a:srgbClr val="22223B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425196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金冠薯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126480" y="425196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800篇 或 18篇话题视频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账号权重计算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8229600" cy="1188720"/>
          </a:xfrm>
          <a:prstGeom prst="roundRect">
            <a:avLst>
              <a:gd name="adj" fmla="val 7692"/>
            </a:avLst>
          </a:prstGeom>
          <a:solidFill>
            <a:srgbClr val="22223B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8016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账号权重 = 等级系数 × (粉丝量权重 + 互动量权重 + 爆款权重)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实际推荐量 = 基础推荐量 × 等级系数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468880"/>
            <a:ext cx="20116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6060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等级系数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0175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尿布薯 1.0 → 金冠薯 3.0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606040" y="2468880"/>
            <a:ext cx="20116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06040" y="26060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粉丝量权重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697480" y="30175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log(粉丝数+1) × 0.3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54880" y="2468880"/>
            <a:ext cx="20116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26060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互动量权重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46320" y="30175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平均互动量 × 0.5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903720" y="2468880"/>
            <a:ext cx="2011680" cy="128016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03720" y="26060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爆款权重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995160" y="30175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爆款笔记数 × 10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931920"/>
            <a:ext cx="8229600" cy="1005840"/>
          </a:xfrm>
          <a:prstGeom prst="roundRect">
            <a:avLst>
              <a:gd name="adj" fmla="val 9091"/>
            </a:avLst>
          </a:prstGeom>
          <a:solidFill>
            <a:srgbClr val="4A4E69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40690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💡 等级对流量的影响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40080" y="44805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等级越高，初始推荐权重越大，同样内容的曝光量差异可达 3 倍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4A4E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94560"/>
            <a:ext cx="9144000" cy="731520"/>
          </a:xfrm>
          <a:prstGeom prst="rect">
            <a:avLst/>
          </a:prstGeom>
          <a:solidFill>
            <a:srgbClr val="9A8C98">
              <a:alpha val="5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4630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变现密码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4864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找到你的盈利模式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粉丝量阈值与变现方式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05840"/>
            <a:ext cx="8229600" cy="64008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4360" y="1115568"/>
            <a:ext cx="1280160" cy="420624"/>
          </a:xfrm>
          <a:prstGeom prst="roundRect">
            <a:avLst>
              <a:gd name="adj" fmla="val 10870"/>
            </a:avLst>
          </a:prstGeom>
          <a:solidFill>
            <a:srgbClr val="22223B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115568"/>
            <a:ext cx="1280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0-1000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103120" y="1115568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广告分成、直播打赏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0" y="1115568"/>
            <a:ext cx="21031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基础门槛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783080"/>
            <a:ext cx="8229600" cy="640080"/>
          </a:xfrm>
          <a:prstGeom prst="roundRect">
            <a:avLst>
              <a:gd name="adj" fmla="val 8571"/>
            </a:avLst>
          </a:prstGeom>
          <a:solidFill>
            <a:srgbClr val="F2E9E4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94360" y="1892808"/>
            <a:ext cx="1280160" cy="420624"/>
          </a:xfrm>
          <a:prstGeom prst="roundRect">
            <a:avLst>
              <a:gd name="adj" fmla="val 10870"/>
            </a:avLst>
          </a:prstGeom>
          <a:solidFill>
            <a:srgbClr val="22223B"/>
          </a:solidFill>
          <a:ln/>
        </p:spPr>
      </p:sp>
      <p:sp>
        <p:nvSpPr>
          <p:cNvPr id="11" name="Text 9"/>
          <p:cNvSpPr/>
          <p:nvPr/>
        </p:nvSpPr>
        <p:spPr>
          <a:xfrm>
            <a:off x="594360" y="1892808"/>
            <a:ext cx="1280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1000+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103120" y="1892808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商品合作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0" y="1892808"/>
            <a:ext cx="21031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需开通专业号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560320"/>
            <a:ext cx="8229600" cy="64008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94360" y="2670048"/>
            <a:ext cx="1280160" cy="420624"/>
          </a:xfrm>
          <a:prstGeom prst="roundRect">
            <a:avLst>
              <a:gd name="adj" fmla="val 10870"/>
            </a:avLst>
          </a:prstGeom>
          <a:solidFill>
            <a:srgbClr val="22223B"/>
          </a:solidFill>
          <a:ln/>
        </p:spPr>
      </p:sp>
      <p:sp>
        <p:nvSpPr>
          <p:cNvPr id="16" name="Text 14"/>
          <p:cNvSpPr/>
          <p:nvPr/>
        </p:nvSpPr>
        <p:spPr>
          <a:xfrm>
            <a:off x="594360" y="2670048"/>
            <a:ext cx="1280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5000+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103120" y="2670048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品牌合作（广告植入）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0" y="2670048"/>
            <a:ext cx="21031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需专业号认证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3337560"/>
            <a:ext cx="8229600" cy="640080"/>
          </a:xfrm>
          <a:prstGeom prst="roundRect">
            <a:avLst>
              <a:gd name="adj" fmla="val 8571"/>
            </a:avLst>
          </a:prstGeom>
          <a:solidFill>
            <a:srgbClr val="F2E9E4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94360" y="3447288"/>
            <a:ext cx="1280160" cy="420624"/>
          </a:xfrm>
          <a:prstGeom prst="roundRect">
            <a:avLst>
              <a:gd name="adj" fmla="val 10870"/>
            </a:avLst>
          </a:prstGeom>
          <a:solidFill>
            <a:srgbClr val="22223B"/>
          </a:solidFill>
          <a:ln/>
        </p:spPr>
      </p:sp>
      <p:sp>
        <p:nvSpPr>
          <p:cNvPr id="21" name="Text 19"/>
          <p:cNvSpPr/>
          <p:nvPr/>
        </p:nvSpPr>
        <p:spPr>
          <a:xfrm>
            <a:off x="594360" y="3447288"/>
            <a:ext cx="1280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10000+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103120" y="3447288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品牌合作优先、直播带货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400800" y="3447288"/>
            <a:ext cx="21031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高权重推荐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4114800"/>
            <a:ext cx="8229600" cy="64008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94360" y="4224528"/>
            <a:ext cx="1280160" cy="420624"/>
          </a:xfrm>
          <a:prstGeom prst="roundRect">
            <a:avLst>
              <a:gd name="adj" fmla="val 10870"/>
            </a:avLst>
          </a:prstGeom>
          <a:solidFill>
            <a:srgbClr val="22223B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4224528"/>
            <a:ext cx="1280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50000+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2103120" y="4224528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独家签约、IP授权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400800" y="4224528"/>
            <a:ext cx="21031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平台资源倾斜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57200" y="4572000"/>
            <a:ext cx="8229600" cy="411480"/>
          </a:xfrm>
          <a:prstGeom prst="roundRect">
            <a:avLst>
              <a:gd name="adj" fmla="val 11111"/>
            </a:avLst>
          </a:prstGeom>
          <a:solidFill>
            <a:srgbClr val="4A4E69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变现核心：广告分成 &lt; 商品合作 &lt; 品牌合作 &lt; 直播带货 &lt; IP授权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4A4E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94560"/>
            <a:ext cx="9144000" cy="731520"/>
          </a:xfrm>
          <a:prstGeom prst="rect">
            <a:avLst/>
          </a:prstGeom>
          <a:solidFill>
            <a:srgbClr val="9A8C98">
              <a:alpha val="5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46304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07-08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团队密码 &amp; 运营红线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规模化运营 &amp; 合规经营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</a:t>
            </a:r>
            <a:endParaRPr lang="en-US" sz="1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核心要点回顾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51560"/>
            <a:ext cx="4023360" cy="1051560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4360" y="1188720"/>
            <a:ext cx="548640" cy="777240"/>
          </a:xfrm>
          <a:prstGeom prst="roundRect">
            <a:avLst>
              <a:gd name="adj" fmla="val 13333"/>
            </a:avLst>
          </a:prstGeom>
          <a:solidFill>
            <a:srgbClr val="22223B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188720"/>
            <a:ext cx="548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80160" y="118872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定位密码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80160" y="15544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三问法找方向，10-3-1锁定赛道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051560"/>
            <a:ext cx="4023360" cy="1051560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92040" y="1188720"/>
            <a:ext cx="548640" cy="777240"/>
          </a:xfrm>
          <a:prstGeom prst="roundRect">
            <a:avLst>
              <a:gd name="adj" fmla="val 13333"/>
            </a:avLst>
          </a:prstGeom>
          <a:solidFill>
            <a:srgbClr val="22223B"/>
          </a:solidFill>
          <a:ln/>
        </p:spPr>
      </p:sp>
      <p:sp>
        <p:nvSpPr>
          <p:cNvPr id="11" name="Text 9"/>
          <p:cNvSpPr/>
          <p:nvPr/>
        </p:nvSpPr>
        <p:spPr>
          <a:xfrm>
            <a:off x="4892040" y="1188720"/>
            <a:ext cx="548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577840" y="118872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内容密码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577840" y="15544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选题&gt;5000互动，8种标题公式，三段式内容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286000"/>
            <a:ext cx="4023360" cy="1051560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94360" y="2423160"/>
            <a:ext cx="548640" cy="777240"/>
          </a:xfrm>
          <a:prstGeom prst="roundRect">
            <a:avLst>
              <a:gd name="adj" fmla="val 13333"/>
            </a:avLst>
          </a:prstGeom>
          <a:solidFill>
            <a:srgbClr val="22223B"/>
          </a:solidFill>
          <a:ln/>
        </p:spPr>
      </p:sp>
      <p:sp>
        <p:nvSpPr>
          <p:cNvPr id="16" name="Text 14"/>
          <p:cNvSpPr/>
          <p:nvPr/>
        </p:nvSpPr>
        <p:spPr>
          <a:xfrm>
            <a:off x="594360" y="2423160"/>
            <a:ext cx="548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280160" y="24231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关键词密码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280160" y="27889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四类关键词布局，贴合度≥0.7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2286000"/>
            <a:ext cx="4023360" cy="1051560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92040" y="2423160"/>
            <a:ext cx="548640" cy="777240"/>
          </a:xfrm>
          <a:prstGeom prst="roundRect">
            <a:avLst>
              <a:gd name="adj" fmla="val 13333"/>
            </a:avLst>
          </a:prstGeom>
          <a:solidFill>
            <a:srgbClr val="22223B"/>
          </a:solidFill>
          <a:ln/>
        </p:spPr>
      </p:sp>
      <p:sp>
        <p:nvSpPr>
          <p:cNvPr id="21" name="Text 19"/>
          <p:cNvSpPr/>
          <p:nvPr/>
        </p:nvSpPr>
        <p:spPr>
          <a:xfrm>
            <a:off x="4892040" y="2423160"/>
            <a:ext cx="548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577840" y="24231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流量密码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577840" y="27889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层级流量池机制，互动触发跃迁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3520440"/>
            <a:ext cx="4023360" cy="1051560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94360" y="3657600"/>
            <a:ext cx="548640" cy="777240"/>
          </a:xfrm>
          <a:prstGeom prst="roundRect">
            <a:avLst>
              <a:gd name="adj" fmla="val 13333"/>
            </a:avLst>
          </a:prstGeom>
          <a:solidFill>
            <a:srgbClr val="22223B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3657600"/>
            <a:ext cx="548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280160" y="36576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等级密码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280160" y="402336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权重系数影响曝光量，等级越高推荐越多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754880" y="3520440"/>
            <a:ext cx="4023360" cy="1051560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892040" y="3657600"/>
            <a:ext cx="548640" cy="777240"/>
          </a:xfrm>
          <a:prstGeom prst="roundRect">
            <a:avLst>
              <a:gd name="adj" fmla="val 13333"/>
            </a:avLst>
          </a:prstGeom>
          <a:solidFill>
            <a:srgbClr val="22223B"/>
          </a:solidFill>
          <a:ln/>
        </p:spPr>
      </p:sp>
      <p:sp>
        <p:nvSpPr>
          <p:cNvPr id="31" name="Text 29"/>
          <p:cNvSpPr/>
          <p:nvPr/>
        </p:nvSpPr>
        <p:spPr>
          <a:xfrm>
            <a:off x="4892040" y="3657600"/>
            <a:ext cx="548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5577840" y="36576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变现密码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5577840" y="402336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粉丝量决定变现方式，从广告到IP授权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57200" y="4572000"/>
            <a:ext cx="8229600" cy="411480"/>
          </a:xfrm>
          <a:prstGeom prst="roundRect">
            <a:avLst>
              <a:gd name="adj" fmla="val 11111"/>
            </a:avLst>
          </a:prstGeom>
          <a:solidFill>
            <a:srgbClr val="22223B"/>
          </a:solidFill>
          <a:ln/>
        </p:spPr>
      </p:sp>
      <p:sp>
        <p:nvSpPr>
          <p:cNvPr id="35" name="Text 33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从小红书运营密码到规模化变现，一路成长！🚀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A4E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94560"/>
            <a:ext cx="9144000" cy="731520"/>
          </a:xfrm>
          <a:prstGeom prst="rect">
            <a:avLst/>
          </a:prstGeom>
          <a:solidFill>
            <a:srgbClr val="9A8C98">
              <a:alpha val="5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4630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定位密码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4864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找到你的专属赛道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定位三问法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3291840"/>
          </a:xfrm>
          <a:prstGeom prst="roundRect">
            <a:avLst>
              <a:gd name="adj" fmla="val 3448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463040" y="1280160"/>
            <a:ext cx="640080" cy="640080"/>
          </a:xfrm>
          <a:prstGeom prst="ellipse">
            <a:avLst/>
          </a:prstGeom>
          <a:solidFill>
            <a:srgbClr val="22223B"/>
          </a:solidFill>
          <a:ln/>
        </p:spPr>
      </p:sp>
      <p:sp>
        <p:nvSpPr>
          <p:cNvPr id="6" name="Text 4"/>
          <p:cNvSpPr/>
          <p:nvPr/>
        </p:nvSpPr>
        <p:spPr>
          <a:xfrm>
            <a:off x="1463040" y="12801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94360" y="201168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你被人夸过什么？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27432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 回顾生活中别人对你的正面评价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94360" y="32004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 找出反复出现的夸赞点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" y="36576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 这些点代表你的天然优势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91840" y="1097280"/>
            <a:ext cx="2651760" cy="3291840"/>
          </a:xfrm>
          <a:prstGeom prst="roundRect">
            <a:avLst>
              <a:gd name="adj" fmla="val 3448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297680" y="1280160"/>
            <a:ext cx="640080" cy="640080"/>
          </a:xfrm>
          <a:prstGeom prst="ellipse">
            <a:avLst/>
          </a:prstGeom>
          <a:solidFill>
            <a:srgbClr val="22223B"/>
          </a:solidFill>
          <a:ln/>
        </p:spPr>
      </p:sp>
      <p:sp>
        <p:nvSpPr>
          <p:cNvPr id="13" name="Text 11"/>
          <p:cNvSpPr/>
          <p:nvPr/>
        </p:nvSpPr>
        <p:spPr>
          <a:xfrm>
            <a:off x="4297680" y="12801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3429000" y="201168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别人是否愿意为夸你的点付费？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429000" y="27432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 能被夸不代表能变现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429000" y="32004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 检验这个点是否有商业价值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429000" y="36576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 有付费意愿才是真需求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126480" y="1097280"/>
            <a:ext cx="2651760" cy="3291840"/>
          </a:xfrm>
          <a:prstGeom prst="roundRect">
            <a:avLst>
              <a:gd name="adj" fmla="val 3448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132320" y="1280160"/>
            <a:ext cx="640080" cy="640080"/>
          </a:xfrm>
          <a:prstGeom prst="ellipse">
            <a:avLst/>
          </a:prstGeom>
          <a:solidFill>
            <a:srgbClr val="22223B"/>
          </a:solidFill>
          <a:ln/>
        </p:spPr>
      </p:sp>
      <p:sp>
        <p:nvSpPr>
          <p:cNvPr id="20" name="Text 18"/>
          <p:cNvSpPr/>
          <p:nvPr/>
        </p:nvSpPr>
        <p:spPr>
          <a:xfrm>
            <a:off x="7132320" y="12801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6263640" y="201168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你为什么东西付出最多？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263640" y="27432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 你的时间和精力流向哪里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263640" y="32004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 持续投入的领域才能长期输出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263640" y="36576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 这是你的热情所在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4480560"/>
            <a:ext cx="8229600" cy="457200"/>
          </a:xfrm>
          <a:prstGeom prst="roundRect">
            <a:avLst>
              <a:gd name="adj" fmla="val 10000"/>
            </a:avLst>
          </a:prstGeom>
          <a:solidFill>
            <a:srgbClr val="22223B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44805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三问交集 → 找到三个问题的共同答案，这就是你的定位方向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10-3-1 聚焦法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1188720"/>
            <a:ext cx="2377440" cy="2377440"/>
          </a:xfrm>
          <a:prstGeom prst="roundRect">
            <a:avLst>
              <a:gd name="adj" fmla="val 3846"/>
            </a:avLst>
          </a:prstGeom>
          <a:solidFill>
            <a:srgbClr val="22223B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37160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广泛尝试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60604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在选定的3个领域中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各找10个爆款选题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尝试写30篇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926080" y="2011680"/>
            <a:ext cx="731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3566160" y="1188720"/>
            <a:ext cx="2377440" cy="2377440"/>
          </a:xfrm>
          <a:prstGeom prst="roundRect">
            <a:avLst>
              <a:gd name="adj" fmla="val 3846"/>
            </a:avLst>
          </a:prstGeom>
          <a:solidFill>
            <a:srgbClr val="22223B"/>
          </a:solidFill>
          <a:ln/>
        </p:spPr>
      </p:sp>
      <p:sp>
        <p:nvSpPr>
          <p:cNvPr id="10" name="Text 8"/>
          <p:cNvSpPr/>
          <p:nvPr/>
        </p:nvSpPr>
        <p:spPr>
          <a:xfrm>
            <a:off x="3566160" y="137160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800" dirty="0"/>
          </a:p>
        </p:txBody>
      </p:sp>
      <p:sp>
        <p:nvSpPr>
          <p:cNvPr id="11" name="Text 9"/>
          <p:cNvSpPr/>
          <p:nvPr/>
        </p:nvSpPr>
        <p:spPr>
          <a:xfrm>
            <a:off x="3566160" y="21031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筛选方向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749040" y="260604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从30篇中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筛选数据最好的3篇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确定主攻领域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852160" y="2011680"/>
            <a:ext cx="731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200" dirty="0"/>
          </a:p>
        </p:txBody>
      </p:sp>
      <p:sp>
        <p:nvSpPr>
          <p:cNvPr id="14" name="Shape 12"/>
          <p:cNvSpPr/>
          <p:nvPr/>
        </p:nvSpPr>
        <p:spPr>
          <a:xfrm>
            <a:off x="6492240" y="1188720"/>
            <a:ext cx="2377440" cy="2377440"/>
          </a:xfrm>
          <a:prstGeom prst="roundRect">
            <a:avLst>
              <a:gd name="adj" fmla="val 3846"/>
            </a:avLst>
          </a:prstGeom>
          <a:solidFill>
            <a:srgbClr val="22223B"/>
          </a:solidFill>
          <a:ln/>
        </p:spPr>
      </p:sp>
      <p:sp>
        <p:nvSpPr>
          <p:cNvPr id="15" name="Text 13"/>
          <p:cNvSpPr/>
          <p:nvPr/>
        </p:nvSpPr>
        <p:spPr>
          <a:xfrm>
            <a:off x="6492240" y="137160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4800" dirty="0"/>
          </a:p>
        </p:txBody>
      </p:sp>
      <p:sp>
        <p:nvSpPr>
          <p:cNvPr id="16" name="Text 14"/>
          <p:cNvSpPr/>
          <p:nvPr/>
        </p:nvSpPr>
        <p:spPr>
          <a:xfrm>
            <a:off x="6492240" y="21031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深挖细分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675120" y="260604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从3篇中找出最火的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那1篇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深挖其细分关键词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" y="37947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核心原则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57200" y="4206240"/>
            <a:ext cx="2651760" cy="502920"/>
          </a:xfrm>
          <a:prstGeom prst="roundRect">
            <a:avLst>
              <a:gd name="adj" fmla="val 9091"/>
            </a:avLst>
          </a:prstGeom>
          <a:solidFill>
            <a:srgbClr val="4A4E69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420624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必须垂直领域，禁止多领域运营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291840" y="4206240"/>
            <a:ext cx="2651760" cy="502920"/>
          </a:xfrm>
          <a:prstGeom prst="roundRect">
            <a:avLst>
              <a:gd name="adj" fmla="val 9091"/>
            </a:avLst>
          </a:prstGeom>
          <a:solidFill>
            <a:srgbClr val="4A4E69"/>
          </a:solidFill>
          <a:ln/>
        </p:spPr>
      </p:sp>
      <p:sp>
        <p:nvSpPr>
          <p:cNvPr id="22" name="Text 20"/>
          <p:cNvSpPr/>
          <p:nvPr/>
        </p:nvSpPr>
        <p:spPr>
          <a:xfrm>
            <a:off x="3291840" y="420624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从爆款中找方向，而不是凭感觉创作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126480" y="4206240"/>
            <a:ext cx="2651760" cy="502920"/>
          </a:xfrm>
          <a:prstGeom prst="roundRect">
            <a:avLst>
              <a:gd name="adj" fmla="val 9091"/>
            </a:avLst>
          </a:prstGeom>
          <a:solidFill>
            <a:srgbClr val="4A4E69"/>
          </a:solidFill>
          <a:ln/>
        </p:spPr>
      </p:sp>
      <p:sp>
        <p:nvSpPr>
          <p:cNvPr id="24" name="Text 22"/>
          <p:cNvSpPr/>
          <p:nvPr/>
        </p:nvSpPr>
        <p:spPr>
          <a:xfrm>
            <a:off x="6126480" y="420624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模仿爆款 ≥70%相似度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账号生命周期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14300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28016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迷茫期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920240" y="132588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7" name="Text 5"/>
          <p:cNvSpPr/>
          <p:nvPr/>
        </p:nvSpPr>
        <p:spPr>
          <a:xfrm>
            <a:off x="2057400" y="128016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不知道做什么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840480" y="132588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9" name="Text 7"/>
          <p:cNvSpPr/>
          <p:nvPr/>
        </p:nvSpPr>
        <p:spPr>
          <a:xfrm>
            <a:off x="3977640" y="128016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进入：账号初始状态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126480" y="132588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11" name="Text 9"/>
          <p:cNvSpPr/>
          <p:nvPr/>
        </p:nvSpPr>
        <p:spPr>
          <a:xfrm>
            <a:off x="6263640" y="128016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核心任务：用定位三问找到方向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10312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24028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定位期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1920240" y="228600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15" name="Text 13"/>
          <p:cNvSpPr/>
          <p:nvPr/>
        </p:nvSpPr>
        <p:spPr>
          <a:xfrm>
            <a:off x="2057400" y="224028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方向模糊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840480" y="228600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17" name="Text 15"/>
          <p:cNvSpPr/>
          <p:nvPr/>
        </p:nvSpPr>
        <p:spPr>
          <a:xfrm>
            <a:off x="3977640" y="224028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进入：找到3个方向交集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26480" y="228600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19" name="Text 17"/>
          <p:cNvSpPr/>
          <p:nvPr/>
        </p:nvSpPr>
        <p:spPr>
          <a:xfrm>
            <a:off x="6263640" y="22402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核心任务：用10-3-1锁定赛道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06324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20040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内容期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1920240" y="324612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23" name="Text 21"/>
          <p:cNvSpPr/>
          <p:nvPr/>
        </p:nvSpPr>
        <p:spPr>
          <a:xfrm>
            <a:off x="2057400" y="320040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持续输出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840480" y="324612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25" name="Text 23"/>
          <p:cNvSpPr/>
          <p:nvPr/>
        </p:nvSpPr>
        <p:spPr>
          <a:xfrm>
            <a:off x="3977640" y="320040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进入：确定唯一方向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126480" y="324612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27" name="Text 25"/>
          <p:cNvSpPr/>
          <p:nvPr/>
        </p:nvSpPr>
        <p:spPr>
          <a:xfrm>
            <a:off x="6263640" y="320040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核心任务：循环创作笔记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57200" y="4023360"/>
            <a:ext cx="8229600" cy="822960"/>
          </a:xfrm>
          <a:prstGeom prst="roundRect">
            <a:avLst>
              <a:gd name="adj" fmla="val 8889"/>
            </a:avLst>
          </a:prstGeom>
          <a:solidFill>
            <a:srgbClr val="22223B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" y="416052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爆款期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1920240" y="420624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31" name="Text 29"/>
          <p:cNvSpPr/>
          <p:nvPr/>
        </p:nvSpPr>
        <p:spPr>
          <a:xfrm>
            <a:off x="2057400" y="416052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出现爆款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3840480" y="420624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33" name="Text 31"/>
          <p:cNvSpPr/>
          <p:nvPr/>
        </p:nvSpPr>
        <p:spPr>
          <a:xfrm>
            <a:off x="3977640" y="416052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进入：某篇互动&gt;5000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6126480" y="4206240"/>
            <a:ext cx="27432" cy="457200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35" name="Text 33"/>
          <p:cNvSpPr/>
          <p:nvPr/>
        </p:nvSpPr>
        <p:spPr>
          <a:xfrm>
            <a:off x="6263640" y="41605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核心任务：复盘放大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57200" y="4572000"/>
            <a:ext cx="8229600" cy="411480"/>
          </a:xfrm>
          <a:prstGeom prst="roundRect">
            <a:avLst>
              <a:gd name="adj" fmla="val 11111"/>
            </a:avLst>
          </a:prstGeom>
          <a:solidFill>
            <a:srgbClr val="4A4E69"/>
          </a:solidFill>
          <a:ln/>
        </p:spPr>
      </p:sp>
      <p:sp>
        <p:nvSpPr>
          <p:cNvPr id="37" name="Text 35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触发爆款期后，必须执行五大复盘步骤，然后回到内容期继续迭代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A4E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94560"/>
            <a:ext cx="9144000" cy="731520"/>
          </a:xfrm>
          <a:prstGeom prst="rect">
            <a:avLst/>
          </a:prstGeom>
          <a:solidFill>
            <a:srgbClr val="9A8C98">
              <a:alpha val="5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4630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内容密码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4864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爆款笔记的诞生公式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选题标准：只做互动&gt;5000的选题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8229600" cy="1097280"/>
          </a:xfrm>
          <a:prstGeom prst="roundRect">
            <a:avLst>
              <a:gd name="adj" fmla="val 8333"/>
            </a:avLst>
          </a:prstGeom>
          <a:solidFill>
            <a:srgbClr val="22223B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A8C9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硬性要求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6002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选题必须来自爆款库，互动量 &gt;5000 的笔记才是合格选题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23774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选题来源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2011680" cy="164592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88720" y="3017520"/>
            <a:ext cx="548640" cy="548640"/>
          </a:xfrm>
          <a:prstGeom prst="ellipse">
            <a:avLst/>
          </a:prstGeom>
          <a:solidFill>
            <a:srgbClr val="9A8C98"/>
          </a:solidFill>
          <a:ln/>
        </p:spPr>
      </p:sp>
      <p:sp>
        <p:nvSpPr>
          <p:cNvPr id="10" name="Text 8"/>
          <p:cNvSpPr/>
          <p:nvPr/>
        </p:nvSpPr>
        <p:spPr>
          <a:xfrm>
            <a:off x="1188720" y="30175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548640" y="36576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在搜索框输入领域关键词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377440" y="33832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2606040" y="2834640"/>
            <a:ext cx="2011680" cy="164592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337560" y="3017520"/>
            <a:ext cx="548640" cy="548640"/>
          </a:xfrm>
          <a:prstGeom prst="ellipse">
            <a:avLst/>
          </a:prstGeom>
          <a:solidFill>
            <a:srgbClr val="9A8C98"/>
          </a:solidFill>
          <a:ln/>
        </p:spPr>
      </p:sp>
      <p:sp>
        <p:nvSpPr>
          <p:cNvPr id="15" name="Text 13"/>
          <p:cNvSpPr/>
          <p:nvPr/>
        </p:nvSpPr>
        <p:spPr>
          <a:xfrm>
            <a:off x="3337560" y="30175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2697480" y="36576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筛选'最热'笔记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26280" y="33832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4754880" y="2834640"/>
            <a:ext cx="2011680" cy="164592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0" y="3017520"/>
            <a:ext cx="548640" cy="548640"/>
          </a:xfrm>
          <a:prstGeom prst="ellipse">
            <a:avLst/>
          </a:prstGeom>
          <a:solidFill>
            <a:srgbClr val="9A8C98"/>
          </a:solidFill>
          <a:ln/>
        </p:spPr>
      </p:sp>
      <p:sp>
        <p:nvSpPr>
          <p:cNvPr id="20" name="Text 18"/>
          <p:cNvSpPr/>
          <p:nvPr/>
        </p:nvSpPr>
        <p:spPr>
          <a:xfrm>
            <a:off x="5486400" y="30175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4846320" y="36576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提取前10篇的共同关键词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675120" y="33832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23" name="Shape 21"/>
          <p:cNvSpPr/>
          <p:nvPr/>
        </p:nvSpPr>
        <p:spPr>
          <a:xfrm>
            <a:off x="6903720" y="2834640"/>
            <a:ext cx="2011680" cy="164592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6350">
            <a:solidFill>
              <a:srgbClr val="4A4E6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635240" y="3017520"/>
            <a:ext cx="548640" cy="548640"/>
          </a:xfrm>
          <a:prstGeom prst="ellipse">
            <a:avLst/>
          </a:prstGeom>
          <a:solidFill>
            <a:srgbClr val="9A8C98"/>
          </a:solidFill>
          <a:ln/>
        </p:spPr>
      </p:sp>
      <p:sp>
        <p:nvSpPr>
          <p:cNvPr id="25" name="Text 23"/>
          <p:cNvSpPr/>
          <p:nvPr/>
        </p:nvSpPr>
        <p:spPr>
          <a:xfrm>
            <a:off x="7635240" y="30175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6995160" y="36576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收录进爆款选题库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8种爆款标题模式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9A8C98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97280"/>
            <a:ext cx="2011680" cy="457200"/>
          </a:xfrm>
          <a:prstGeom prst="roundRect">
            <a:avLst>
              <a:gd name="adj" fmla="val 20000"/>
            </a:avLst>
          </a:prstGeom>
          <a:solidFill>
            <a:srgbClr val="22223B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972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数字法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60020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'3个方法让你暑假逆袭'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606040" y="109728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606040" y="1097280"/>
            <a:ext cx="2011680" cy="457200"/>
          </a:xfrm>
          <a:prstGeom prst="roundRect">
            <a:avLst>
              <a:gd name="adj" fmla="val 20000"/>
            </a:avLst>
          </a:prstGeom>
          <a:solidFill>
            <a:srgbClr val="22223B"/>
          </a:solidFill>
          <a:ln/>
        </p:spPr>
      </p:sp>
      <p:sp>
        <p:nvSpPr>
          <p:cNvPr id="10" name="Text 8"/>
          <p:cNvSpPr/>
          <p:nvPr/>
        </p:nvSpPr>
        <p:spPr>
          <a:xfrm>
            <a:off x="2606040" y="10972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价值法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697480" y="160020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'整理了50个生活小妙招'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754880" y="1097280"/>
            <a:ext cx="2011680" cy="457200"/>
          </a:xfrm>
          <a:prstGeom prst="roundRect">
            <a:avLst>
              <a:gd name="adj" fmla="val 20000"/>
            </a:avLst>
          </a:prstGeom>
          <a:solidFill>
            <a:srgbClr val="22223B"/>
          </a:solidFill>
          <a:ln/>
        </p:spPr>
      </p:sp>
      <p:sp>
        <p:nvSpPr>
          <p:cNvPr id="14" name="Text 12"/>
          <p:cNvSpPr/>
          <p:nvPr/>
        </p:nvSpPr>
        <p:spPr>
          <a:xfrm>
            <a:off x="4754880" y="10972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优惠法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46320" y="160020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'免费送！错过等一年'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903720" y="109728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903720" y="1097280"/>
            <a:ext cx="2011680" cy="457200"/>
          </a:xfrm>
          <a:prstGeom prst="roundRect">
            <a:avLst>
              <a:gd name="adj" fmla="val 20000"/>
            </a:avLst>
          </a:prstGeom>
          <a:solidFill>
            <a:srgbClr val="22223B"/>
          </a:solidFill>
          <a:ln/>
        </p:spPr>
      </p:sp>
      <p:sp>
        <p:nvSpPr>
          <p:cNvPr id="18" name="Text 16"/>
          <p:cNvSpPr/>
          <p:nvPr/>
        </p:nvSpPr>
        <p:spPr>
          <a:xfrm>
            <a:off x="6903720" y="10972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冲突法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995160" y="160020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'月薪3000和30000的差距'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260604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2606040"/>
            <a:ext cx="2011680" cy="457200"/>
          </a:xfrm>
          <a:prstGeom prst="roundRect">
            <a:avLst>
              <a:gd name="adj" fmla="val 20000"/>
            </a:avLst>
          </a:prstGeom>
          <a:solidFill>
            <a:srgbClr val="22223B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26060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悬念法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48640" y="31089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'原来这才是真相'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606040" y="260604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606040" y="2606040"/>
            <a:ext cx="2011680" cy="457200"/>
          </a:xfrm>
          <a:prstGeom prst="roundRect">
            <a:avLst>
              <a:gd name="adj" fmla="val 20000"/>
            </a:avLst>
          </a:prstGeom>
          <a:solidFill>
            <a:srgbClr val="22223B"/>
          </a:solidFill>
          <a:ln/>
        </p:spPr>
      </p:sp>
      <p:sp>
        <p:nvSpPr>
          <p:cNvPr id="26" name="Text 24"/>
          <p:cNvSpPr/>
          <p:nvPr/>
        </p:nvSpPr>
        <p:spPr>
          <a:xfrm>
            <a:off x="2606040" y="26060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对比法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2697480" y="31089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'之前vs之后'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754880" y="260604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754880" y="2606040"/>
            <a:ext cx="2011680" cy="457200"/>
          </a:xfrm>
          <a:prstGeom prst="roundRect">
            <a:avLst>
              <a:gd name="adj" fmla="val 20000"/>
            </a:avLst>
          </a:prstGeom>
          <a:solidFill>
            <a:srgbClr val="22223B"/>
          </a:solidFill>
          <a:ln/>
        </p:spPr>
      </p:sp>
      <p:sp>
        <p:nvSpPr>
          <p:cNvPr id="30" name="Text 28"/>
          <p:cNvSpPr/>
          <p:nvPr/>
        </p:nvSpPr>
        <p:spPr>
          <a:xfrm>
            <a:off x="4754880" y="26060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对号入座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4846320" y="31089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'INFJ人格的专属书单'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903720" y="2606040"/>
            <a:ext cx="20116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22223B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903720" y="2606040"/>
            <a:ext cx="2011680" cy="457200"/>
          </a:xfrm>
          <a:prstGeom prst="roundRect">
            <a:avLst>
              <a:gd name="adj" fmla="val 20000"/>
            </a:avLst>
          </a:prstGeom>
          <a:solidFill>
            <a:srgbClr val="22223B"/>
          </a:solidFill>
          <a:ln/>
        </p:spPr>
      </p:sp>
      <p:sp>
        <p:nvSpPr>
          <p:cNvPr id="34" name="Text 32"/>
          <p:cNvSpPr/>
          <p:nvPr/>
        </p:nvSpPr>
        <p:spPr>
          <a:xfrm>
            <a:off x="6903720" y="26060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人群法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995160" y="31089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E6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'北京人必去的10个地方'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297680"/>
            <a:ext cx="8229600" cy="640080"/>
          </a:xfrm>
          <a:prstGeom prst="roundRect">
            <a:avLst>
              <a:gd name="adj" fmla="val 7143"/>
            </a:avLst>
          </a:prstGeom>
          <a:solidFill>
            <a:srgbClr val="4A4E69"/>
          </a:solidFill>
          <a:ln/>
        </p:spPr>
      </p:sp>
      <p:sp>
        <p:nvSpPr>
          <p:cNvPr id="37" name="Text 3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四步取标题：找爆款 → 提取关键词 → 合并成自己的标题 → 加表情符号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A8C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小红书运营密码</dc:title>
  <dc:subject>PptxGenJS Presentation</dc:subject>
  <dc:creator>Auto Generated</dc:creator>
  <cp:lastModifiedBy>Auto Generated</cp:lastModifiedBy>
  <cp:revision>1</cp:revision>
  <dcterms:created xsi:type="dcterms:W3CDTF">2026-03-25T16:43:32Z</dcterms:created>
  <dcterms:modified xsi:type="dcterms:W3CDTF">2026-03-25T16:43:32Z</dcterms:modified>
</cp:coreProperties>
</file>